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9" r:id="rId1"/>
  </p:sldMasterIdLst>
  <p:notesMasterIdLst>
    <p:notesMasterId r:id="rId23"/>
  </p:notesMasterIdLst>
  <p:handoutMasterIdLst>
    <p:handoutMasterId r:id="rId24"/>
  </p:handoutMasterIdLst>
  <p:sldIdLst>
    <p:sldId id="299" r:id="rId2"/>
    <p:sldId id="325" r:id="rId3"/>
    <p:sldId id="350" r:id="rId4"/>
    <p:sldId id="300" r:id="rId5"/>
    <p:sldId id="266" r:id="rId6"/>
    <p:sldId id="427" r:id="rId7"/>
    <p:sldId id="412" r:id="rId8"/>
    <p:sldId id="428" r:id="rId9"/>
    <p:sldId id="423" r:id="rId10"/>
    <p:sldId id="429" r:id="rId11"/>
    <p:sldId id="367" r:id="rId12"/>
    <p:sldId id="424" r:id="rId13"/>
    <p:sldId id="414" r:id="rId14"/>
    <p:sldId id="430" r:id="rId15"/>
    <p:sldId id="394" r:id="rId16"/>
    <p:sldId id="395" r:id="rId17"/>
    <p:sldId id="431" r:id="rId18"/>
    <p:sldId id="304" r:id="rId19"/>
    <p:sldId id="415" r:id="rId20"/>
    <p:sldId id="387" r:id="rId21"/>
    <p:sldId id="40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omson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9933"/>
    <a:srgbClr val="FFCC00"/>
    <a:srgbClr val="FFCC66"/>
    <a:srgbClr val="FFFF99"/>
    <a:srgbClr val="00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110" autoAdjust="0"/>
    <p:restoredTop sz="94575" autoAdjust="0"/>
  </p:normalViewPr>
  <p:slideViewPr>
    <p:cSldViewPr>
      <p:cViewPr>
        <p:scale>
          <a:sx n="75" d="100"/>
          <a:sy n="75" d="100"/>
        </p:scale>
        <p:origin x="-492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2D429BD-1133-42FE-93F1-23729BF5E9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CD0AB61-4F84-4EF4-A06E-CB18CE7E7D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BFB547-E703-4BEB-9744-C3B15C6538EE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2F699D-837F-4A61-B534-54F56031EB4C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2F699D-837F-4A61-B534-54F56031EB4C}" type="slidenum">
              <a:rPr lang="en-US" smtClean="0"/>
              <a:pPr/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D0AB61-4F84-4EF4-A06E-CB18CE7E7D4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D0AB61-4F84-4EF4-A06E-CB18CE7E7D4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rgbClr val="33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 dirty="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 dirty="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/>
            </a:p>
          </p:txBody>
        </p:sp>
      </p:grpSp>
      <p:sp>
        <p:nvSpPr>
          <p:cNvPr id="7066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066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33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4B6C512A-4FF9-4409-89D4-BD2BA896FF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8292F-5660-4066-94DC-8461C13AFF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409E9-5D2F-4E81-8081-C3E40BA0D2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F58-7975-44C6-A4CC-482CE335F7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357B5-0756-4F1C-8CE0-A38FD7FF26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2D2E8-7562-41BB-8E9A-3C48F42FD3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EBBC7-2F9B-4A77-B360-D7E7E2C5C2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5B63C-D157-4F5A-858D-9224C3AEDD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523DE-DCFD-4422-A8A5-8EBB08FF8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 userDrawn="1"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7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8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6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</p:grpSp>
      <p:sp>
        <p:nvSpPr>
          <p:cNvPr id="9" name="Text Box 21"/>
          <p:cNvSpPr txBox="1">
            <a:spLocks noChangeArrowheads="1"/>
          </p:cNvSpPr>
          <p:nvPr userDrawn="1"/>
        </p:nvSpPr>
        <p:spPr bwMode="auto">
          <a:xfrm>
            <a:off x="-3175" y="3276600"/>
            <a:ext cx="4921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 vert="eaVert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 dirty="0"/>
              <a:t>Lesson 1</a:t>
            </a:r>
          </a:p>
        </p:txBody>
      </p:sp>
      <p:sp>
        <p:nvSpPr>
          <p:cNvPr id="10" name="Footer Placeholder 3"/>
          <p:cNvSpPr txBox="1">
            <a:spLocks/>
          </p:cNvSpPr>
          <p:nvPr userDrawn="1"/>
        </p:nvSpPr>
        <p:spPr bwMode="auto">
          <a:xfrm>
            <a:off x="1676400" y="6230938"/>
            <a:ext cx="7164388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r>
              <a:rPr lang="en-US" b="1" dirty="0">
                <a:latin typeface="Arial" pitchFamily="34" charset="0"/>
              </a:rPr>
              <a:t>CLB: MS Office 2007 Companion</a:t>
            </a:r>
          </a:p>
        </p:txBody>
      </p:sp>
      <p:sp>
        <p:nvSpPr>
          <p:cNvPr id="11" name="Text Box 14"/>
          <p:cNvSpPr txBox="1">
            <a:spLocks noChangeArrowheads="1"/>
          </p:cNvSpPr>
          <p:nvPr userDrawn="1"/>
        </p:nvSpPr>
        <p:spPr bwMode="auto">
          <a:xfrm>
            <a:off x="914400" y="6400800"/>
            <a:ext cx="388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b="1" dirty="0">
                <a:latin typeface="Arial" pitchFamily="34" charset="0"/>
              </a:rPr>
              <a:t>Campbell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DA629-524D-4295-9D5C-D74AF03A12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F5104-BB51-498E-AC05-D5305DC00A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9D123-D2E2-440F-A703-111A7DAB71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 userDrawn="1"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696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696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  <p:grpSp>
          <p:nvGrpSpPr>
            <p:cNvPr id="103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6963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6964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53" name="Text Box 21"/>
          <p:cNvSpPr txBox="1">
            <a:spLocks noChangeArrowheads="1"/>
          </p:cNvSpPr>
          <p:nvPr userDrawn="1"/>
        </p:nvSpPr>
        <p:spPr bwMode="auto">
          <a:xfrm>
            <a:off x="152439" y="2895600"/>
            <a:ext cx="492443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 vert="eaVert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 baseline="0" dirty="0" smtClean="0"/>
              <a:t>Excel </a:t>
            </a:r>
            <a:r>
              <a:rPr lang="en-US" sz="2000" b="1" dirty="0" smtClean="0"/>
              <a:t>Lesson </a:t>
            </a:r>
            <a:r>
              <a:rPr lang="en-US" sz="2000" b="1" dirty="0" smtClean="0"/>
              <a:t>4</a:t>
            </a:r>
            <a:endParaRPr lang="en-US" sz="2000" b="1" dirty="0"/>
          </a:p>
        </p:txBody>
      </p:sp>
      <p:sp>
        <p:nvSpPr>
          <p:cNvPr id="1039" name="Text Box 15"/>
          <p:cNvSpPr txBox="1">
            <a:spLocks noChangeArrowheads="1"/>
          </p:cNvSpPr>
          <p:nvPr userDrawn="1"/>
        </p:nvSpPr>
        <p:spPr bwMode="auto">
          <a:xfrm>
            <a:off x="838200" y="6324600"/>
            <a:ext cx="3048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 dirty="0" smtClean="0"/>
              <a:t>Pasewark &amp; Pasewark</a:t>
            </a:r>
            <a:endParaRPr lang="en-US" sz="2000" b="1" dirty="0"/>
          </a:p>
        </p:txBody>
      </p:sp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4724400" y="6324600"/>
            <a:ext cx="426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en-US" sz="18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Microsoft Office 2010 Introductory </a:t>
            </a:r>
            <a:endParaRPr lang="en-US" sz="2000" b="1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5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96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887C4785-737E-47A6-A3E0-BD606DACAF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83" r:id="rId7"/>
    <p:sldLayoutId id="2147483676" r:id="rId8"/>
    <p:sldLayoutId id="2147483675" r:id="rId9"/>
    <p:sldLayoutId id="2147483674" r:id="rId10"/>
    <p:sldLayoutId id="2147483673" r:id="rId11"/>
    <p:sldLayoutId id="2147483672" r:id="rId12"/>
  </p:sldLayoutIdLst>
  <p:transition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1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A4F936E-69BF-43F9-9510-9E079A8CE8F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38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400" dirty="0" smtClean="0"/>
              <a:t>Excel Lesson 4</a:t>
            </a:r>
            <a:br>
              <a:rPr lang="en-US" sz="3400" dirty="0" smtClean="0"/>
            </a:br>
            <a:r>
              <a:rPr lang="en-US" sz="3200" dirty="0" smtClean="0"/>
              <a:t>Entering Worksheet Formulas</a:t>
            </a:r>
            <a:endParaRPr lang="en-US" sz="340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241800" cy="1822450"/>
          </a:xfrm>
        </p:spPr>
        <p:txBody>
          <a:bodyPr/>
          <a:lstStyle/>
          <a:p>
            <a:pPr eaLnBrk="1" hangingPunct="1"/>
            <a:r>
              <a:rPr lang="en-US" b="1" dirty="0" smtClean="0"/>
              <a:t>Microsoft Office 2010 Introductory</a:t>
            </a:r>
            <a:endParaRPr lang="en-US" dirty="0" smtClean="0"/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609600" y="62484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dirty="0"/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685800" y="6324600"/>
            <a:ext cx="3048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/>
              <a:t>Pasewark &amp; Pasewark</a:t>
            </a:r>
            <a:endParaRPr lang="en-US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Entering a Formula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 of 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200400"/>
            <a:ext cx="61245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98578E-FDB1-4372-AD30-2E5C40FDD34F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21506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5737C02A-06E1-45C7-BAA2-11B624447972}" type="slidenum">
              <a:rPr lang="en-US" sz="2600" b="1">
                <a:solidFill>
                  <a:schemeClr val="bg1"/>
                </a:solidFill>
              </a:rPr>
              <a:pPr/>
              <a:t>11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1507" name="Slide Number Placeholder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E8C6EF71-21AF-470D-9168-B659540BE69C}" type="slidenum">
              <a:rPr lang="en-US" sz="2600" b="1">
                <a:solidFill>
                  <a:schemeClr val="bg1"/>
                </a:solidFill>
              </a:rPr>
              <a:pPr/>
              <a:t>11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150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3820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Editing Formulas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18288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If you enter a formula with an incorrect structure in a cell, Excel opens a dialog box that explains the error and provides a possible correction.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4191000"/>
            <a:ext cx="6096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962400" y="5867400"/>
            <a:ext cx="20425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Formula error message</a:t>
            </a:r>
            <a:endParaRPr 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98578E-FDB1-4372-AD30-2E5C40FDD34F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21506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5737C02A-06E1-45C7-BAA2-11B624447972}" type="slidenum">
              <a:rPr lang="en-US" sz="2600" b="1">
                <a:solidFill>
                  <a:schemeClr val="bg1"/>
                </a:solidFill>
              </a:rPr>
              <a:pPr/>
              <a:t>12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1507" name="Slide Number Placeholder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E8C6EF71-21AF-470D-9168-B659540BE69C}" type="slidenum">
              <a:rPr lang="en-US" sz="2600" b="1">
                <a:solidFill>
                  <a:schemeClr val="bg1"/>
                </a:solidFill>
              </a:rPr>
              <a:pPr/>
              <a:t>12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150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3820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Editing Formulas (continued)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962400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If you discover that you need to make a correction, you can edit the formula. </a:t>
            </a:r>
          </a:p>
          <a:p>
            <a:pPr lvl="0"/>
            <a:r>
              <a:rPr lang="en-US" dirty="0" smtClean="0"/>
              <a:t>Click the cell with the formula you want to edit. Press the F2 key or double-click the cell to enter editing mode or click in the Formula Bar.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98578E-FDB1-4372-AD30-2E5C40FDD34F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21506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5737C02A-06E1-45C7-BAA2-11B624447972}" type="slidenum">
              <a:rPr lang="en-US" sz="2600" b="1">
                <a:solidFill>
                  <a:schemeClr val="bg1"/>
                </a:solidFill>
              </a:rPr>
              <a:pPr/>
              <a:t>13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1507" name="Slide Number Placeholder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E8C6EF71-21AF-470D-9168-B659540BE69C}" type="slidenum">
              <a:rPr lang="en-US" sz="2600" b="1">
                <a:solidFill>
                  <a:schemeClr val="bg1"/>
                </a:solidFill>
              </a:rPr>
              <a:pPr/>
              <a:t>13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150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3820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Comparing Relative, Absolute, and Mixed Cell References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9624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3000" dirty="0" smtClean="0"/>
              <a:t>A </a:t>
            </a:r>
            <a:r>
              <a:rPr lang="en-US" sz="3000" b="1" dirty="0" smtClean="0"/>
              <a:t>relative cell reference </a:t>
            </a:r>
            <a:r>
              <a:rPr lang="en-US" sz="3000" dirty="0" smtClean="0"/>
              <a:t>adjusts to its new location when copied or moved to another cell.</a:t>
            </a:r>
          </a:p>
          <a:p>
            <a:pPr lvl="0"/>
            <a:r>
              <a:rPr lang="en-US" sz="3000" b="1" dirty="0" smtClean="0"/>
              <a:t>Absolute </a:t>
            </a:r>
            <a:r>
              <a:rPr lang="en-US" sz="3000" b="1" dirty="0" smtClean="0"/>
              <a:t>cell references </a:t>
            </a:r>
            <a:r>
              <a:rPr lang="en-US" sz="3000" dirty="0" smtClean="0"/>
              <a:t>do not change when copied or moved to a new cell. </a:t>
            </a:r>
          </a:p>
          <a:p>
            <a:pPr lvl="0"/>
            <a:r>
              <a:rPr lang="en-US" sz="3000" dirty="0" smtClean="0"/>
              <a:t>Cell references that contain both relative and absolute references are called </a:t>
            </a:r>
            <a:r>
              <a:rPr lang="en-US" sz="3000" b="1" dirty="0" smtClean="0"/>
              <a:t>mixed cell </a:t>
            </a:r>
            <a:r>
              <a:rPr lang="en-US" sz="3000" b="1" dirty="0" smtClean="0"/>
              <a:t>references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References </a:t>
            </a:r>
            <a:r>
              <a:rPr lang="en-US" dirty="0" smtClean="0"/>
              <a:t>preceded by a dollar sign do not </a:t>
            </a:r>
            <a:r>
              <a:rPr lang="en-US" dirty="0" smtClean="0"/>
              <a:t>change.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Relative, Absolute, and Mixed Cell References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Mixed cell 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276600"/>
            <a:ext cx="7815262" cy="2010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28E6C53-A1D8-44F5-AC19-CCADA6C6CFA2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23554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8C670429-15F8-4329-95CB-2760F1C104AF}" type="slidenum">
              <a:rPr lang="en-US" sz="2600" b="1">
                <a:solidFill>
                  <a:schemeClr val="bg1"/>
                </a:solidFill>
              </a:rPr>
              <a:pPr/>
              <a:t>15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Creating Formulas Quickly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2362200"/>
            <a:ext cx="7693025" cy="41910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You can include cell references in a formula by using the </a:t>
            </a:r>
            <a:r>
              <a:rPr lang="en-US" b="1" dirty="0" smtClean="0"/>
              <a:t>point-and-click method </a:t>
            </a:r>
            <a:r>
              <a:rPr lang="en-US" dirty="0" smtClean="0"/>
              <a:t>to click each cell rather than typing a cell reference. </a:t>
            </a:r>
          </a:p>
          <a:p>
            <a:pPr lvl="0"/>
            <a:r>
              <a:rPr lang="en-US" dirty="0" smtClean="0"/>
              <a:t>Worksheet users frequently need to add long columns or rows of numbers. To use the </a:t>
            </a:r>
            <a:r>
              <a:rPr lang="en-US" b="1" dirty="0" smtClean="0"/>
              <a:t>Sum button</a:t>
            </a:r>
            <a:r>
              <a:rPr lang="en-US" dirty="0" smtClean="0"/>
              <a:t>, click the cell where you want the total to appear, and then click the Sum button.</a:t>
            </a:r>
          </a:p>
        </p:txBody>
      </p:sp>
      <p:sp>
        <p:nvSpPr>
          <p:cNvPr id="23557" name="Slide Number Placeholder 3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3A344EB1-7539-4EC3-B65C-005E167CAC81}" type="slidenum">
              <a:rPr lang="en-US" sz="2600" b="1">
                <a:solidFill>
                  <a:schemeClr val="bg1"/>
                </a:solidFill>
              </a:rPr>
              <a:pPr/>
              <a:t>15</a:t>
            </a:fld>
            <a:endParaRPr lang="en-US" sz="2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28E6C53-A1D8-44F5-AC19-CCADA6C6CFA2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23554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8C670429-15F8-4329-95CB-2760F1C104AF}" type="slidenum">
              <a:rPr lang="en-US" sz="2600" b="1">
                <a:solidFill>
                  <a:schemeClr val="bg1"/>
                </a:solidFill>
              </a:rPr>
              <a:pPr/>
              <a:t>16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Previewing Calculations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2362200"/>
            <a:ext cx="7693025" cy="42672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When you select a range that contains numbers, the status bar shows the results of common calculations for the range.</a:t>
            </a:r>
          </a:p>
          <a:p>
            <a:pPr lvl="0"/>
            <a:r>
              <a:rPr lang="en-US" dirty="0" smtClean="0"/>
              <a:t>By default, these calculations display the average value in the selected range, a count of the number of values in the selected range, and a sum of the values in the selected range. </a:t>
            </a:r>
          </a:p>
        </p:txBody>
      </p:sp>
      <p:sp>
        <p:nvSpPr>
          <p:cNvPr id="23557" name="Slide Number Placeholder 3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3A344EB1-7539-4EC3-B65C-005E167CAC81}" type="slidenum">
              <a:rPr lang="en-US" sz="2600" b="1">
                <a:solidFill>
                  <a:schemeClr val="bg1"/>
                </a:solidFill>
              </a:rPr>
              <a:pPr/>
              <a:t>16</a:t>
            </a:fld>
            <a:endParaRPr lang="en-US" sz="2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Previewing Calculations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Summary calculation options for the status bar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971800"/>
            <a:ext cx="553374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D059463-CAB4-412C-9C0A-E6BEBD24D357}" type="slidenum">
              <a:rPr lang="en-US" smtClean="0"/>
              <a:pPr/>
              <a:t>18</a:t>
            </a:fld>
            <a:endParaRPr lang="en-US" dirty="0" smtClean="0"/>
          </a:p>
        </p:txBody>
      </p:sp>
      <p:sp>
        <p:nvSpPr>
          <p:cNvPr id="25602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EBAFB979-94DD-4BCB-8037-8094083FF979}" type="slidenum">
              <a:rPr lang="en-US" sz="2600" b="1">
                <a:solidFill>
                  <a:schemeClr val="bg1"/>
                </a:solidFill>
              </a:rPr>
              <a:pPr/>
              <a:t>18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5603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8153400" cy="1143000"/>
          </a:xfrm>
        </p:spPr>
        <p:txBody>
          <a:bodyPr/>
          <a:lstStyle/>
          <a:p>
            <a:r>
              <a:rPr lang="en-US" dirty="0" smtClean="0"/>
              <a:t>Showing Formulas in the Worksheet</a:t>
            </a:r>
          </a:p>
        </p:txBody>
      </p:sp>
      <p:sp>
        <p:nvSpPr>
          <p:cNvPr id="25604" name="Slide Number Placeholder 3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89DED729-070D-4F1B-95D7-32DB0854F7E1}" type="slidenum">
              <a:rPr lang="en-US" sz="2600" b="1">
                <a:solidFill>
                  <a:schemeClr val="bg1"/>
                </a:solidFill>
              </a:rPr>
              <a:pPr/>
              <a:t>18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10" name="Rectangle 7"/>
          <p:cNvSpPr txBox="1">
            <a:spLocks noChangeArrowheads="1"/>
          </p:cNvSpPr>
          <p:nvPr/>
        </p:nvSpPr>
        <p:spPr bwMode="auto">
          <a:xfrm>
            <a:off x="838200" y="2362200"/>
            <a:ext cx="769302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n-US" sz="2800" dirty="0" smtClean="0"/>
              <a:t>At times you may find it simpler to organize formulas and detect errors when formulas are displayed in their cells. 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n-US" sz="2800" dirty="0" smtClean="0"/>
              <a:t>To do this, click the Formulas tab on the Ribbon, and then, in the Formula Auditing group, click the Show Formulas button. The formulas replace the formula results in the worksheet.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D059463-CAB4-412C-9C0A-E6BEBD24D357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25602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EBAFB979-94DD-4BCB-8037-8094083FF979}" type="slidenum">
              <a:rPr lang="en-US" sz="2600" b="1">
                <a:solidFill>
                  <a:schemeClr val="bg1"/>
                </a:solidFill>
              </a:rPr>
              <a:pPr/>
              <a:t>19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5603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8153400" cy="1143000"/>
          </a:xfrm>
        </p:spPr>
        <p:txBody>
          <a:bodyPr/>
          <a:lstStyle/>
          <a:p>
            <a:r>
              <a:rPr lang="en-US" dirty="0" smtClean="0"/>
              <a:t>Calculating Formulas Manually</a:t>
            </a:r>
          </a:p>
        </p:txBody>
      </p:sp>
      <p:sp>
        <p:nvSpPr>
          <p:cNvPr id="25604" name="Slide Number Placeholder 3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89DED729-070D-4F1B-95D7-32DB0854F7E1}" type="slidenum">
              <a:rPr lang="en-US" sz="2600" b="1">
                <a:solidFill>
                  <a:schemeClr val="bg1"/>
                </a:solidFill>
              </a:rPr>
              <a:pPr/>
              <a:t>19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10" name="Rectangle 7"/>
          <p:cNvSpPr txBox="1">
            <a:spLocks noChangeArrowheads="1"/>
          </p:cNvSpPr>
          <p:nvPr/>
        </p:nvSpPr>
        <p:spPr bwMode="auto">
          <a:xfrm>
            <a:off x="838200" y="2362200"/>
            <a:ext cx="769302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n-US" sz="2800" dirty="0" smtClean="0"/>
              <a:t>When you need to edit a worksheet with many formulas, you can specify </a:t>
            </a:r>
            <a:r>
              <a:rPr lang="en-US" sz="2800" b="1" dirty="0" smtClean="0"/>
              <a:t>manual calculation</a:t>
            </a:r>
            <a:r>
              <a:rPr lang="en-US" sz="2800" dirty="0" smtClean="0"/>
              <a:t>, which lets you determine when Excel calculates the formulas. 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n-US" sz="2800" dirty="0" smtClean="0"/>
              <a:t>The Formulas tab on the Ribbon contains all the buttons you need when working with manual calculations. 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769EB59-9793-4B47-8BE4-4A8B6681B855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18434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091B3FC7-AE07-49A7-8866-40A3DCAD554D}" type="slidenum">
              <a:rPr lang="en-US" sz="2600" b="1">
                <a:solidFill>
                  <a:schemeClr val="bg1"/>
                </a:solidFill>
              </a:rPr>
              <a:pPr/>
              <a:t>2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18435" name="Slide Number Placeholder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DED19086-1667-4B58-8A85-0400463DC0CE}" type="slidenum">
              <a:rPr lang="en-US" sz="2600" b="1">
                <a:solidFill>
                  <a:schemeClr val="bg1"/>
                </a:solidFill>
              </a:rPr>
              <a:pPr/>
              <a:t>2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1843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Objectives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Enter and edit formulas. </a:t>
            </a:r>
          </a:p>
          <a:p>
            <a:r>
              <a:rPr lang="en-US" dirty="0" smtClean="0"/>
              <a:t>Distinguish between relative, absolute, and mixed cell references. </a:t>
            </a:r>
          </a:p>
          <a:p>
            <a:r>
              <a:rPr lang="en-US" dirty="0" smtClean="0"/>
              <a:t>Use the point-and-click method to enter formulas. </a:t>
            </a:r>
          </a:p>
          <a:p>
            <a:r>
              <a:rPr lang="en-US" dirty="0" smtClean="0"/>
              <a:t>Use the Sum button to add values in a range.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C3746C-8506-46DB-8D77-E54FE36FC55F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46082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9E1D06E5-1A4D-4E7D-8945-DFF507080BC2}" type="slidenum">
              <a:rPr lang="en-US" sz="2600" b="1">
                <a:solidFill>
                  <a:schemeClr val="bg1"/>
                </a:solidFill>
              </a:rPr>
              <a:pPr/>
              <a:t>20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460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Summary</a:t>
            </a:r>
          </a:p>
        </p:txBody>
      </p:sp>
      <p:sp>
        <p:nvSpPr>
          <p:cNvPr id="46084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772400" cy="3724275"/>
          </a:xfrm>
        </p:spPr>
        <p:txBody>
          <a:bodyPr/>
          <a:lstStyle/>
          <a:p>
            <a:r>
              <a:rPr lang="en-US" sz="2600" dirty="0" smtClean="0"/>
              <a:t>Formulas are equations used to calculate values and display them in a cell. Formulas can include values referenced in other cells of the worksheet. Each formula begins with an equal sign and contains at least two operands and one operator. </a:t>
            </a:r>
          </a:p>
          <a:p>
            <a:r>
              <a:rPr lang="en-US" sz="2600" dirty="0" smtClean="0"/>
              <a:t>Formulas can include more than one operator. The order of evaluation determines the sequence used to calculate the value of a formula.</a:t>
            </a:r>
          </a:p>
        </p:txBody>
      </p:sp>
      <p:sp>
        <p:nvSpPr>
          <p:cNvPr id="46085" name="Slide Number Placeholder 3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CB21E974-40B4-49EB-8863-AC9E50041896}" type="slidenum">
              <a:rPr lang="en-US" sz="2600" b="1">
                <a:solidFill>
                  <a:schemeClr val="bg1"/>
                </a:solidFill>
              </a:rPr>
              <a:pPr/>
              <a:t>20</a:t>
            </a:fld>
            <a:endParaRPr lang="en-US" sz="2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C3746C-8506-46DB-8D77-E54FE36FC55F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46082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9E1D06E5-1A4D-4E7D-8945-DFF507080BC2}" type="slidenum">
              <a:rPr lang="en-US" sz="2600" b="1">
                <a:solidFill>
                  <a:schemeClr val="bg1"/>
                </a:solidFill>
              </a:rPr>
              <a:pPr/>
              <a:t>21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460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Summary (continued)</a:t>
            </a:r>
          </a:p>
        </p:txBody>
      </p:sp>
      <p:sp>
        <p:nvSpPr>
          <p:cNvPr id="46084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772400" cy="3724275"/>
          </a:xfrm>
        </p:spPr>
        <p:txBody>
          <a:bodyPr/>
          <a:lstStyle/>
          <a:p>
            <a:r>
              <a:rPr lang="en-US" sz="2600" dirty="0" smtClean="0"/>
              <a:t>When you enter a formula with an incorrect structure, Excel can correct the error for you, or you can choose to edit it yourself. To edit a formula, click the cell with the formula and then make changes in the Formula Bar. You can also double-click a formula and then edit the formula directly in the cell.</a:t>
            </a:r>
          </a:p>
        </p:txBody>
      </p:sp>
      <p:sp>
        <p:nvSpPr>
          <p:cNvPr id="46085" name="Slide Number Placeholder 3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CB21E974-40B4-49EB-8863-AC9E50041896}" type="slidenum">
              <a:rPr lang="en-US" sz="2600" b="1">
                <a:solidFill>
                  <a:schemeClr val="bg1"/>
                </a:solidFill>
              </a:rPr>
              <a:pPr/>
              <a:t>21</a:t>
            </a:fld>
            <a:endParaRPr lang="en-US" sz="2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769EB59-9793-4B47-8BE4-4A8B6681B855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18434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091B3FC7-AE07-49A7-8866-40A3DCAD554D}" type="slidenum">
              <a:rPr lang="en-US" sz="2600" b="1">
                <a:solidFill>
                  <a:schemeClr val="bg1"/>
                </a:solidFill>
              </a:rPr>
              <a:pPr/>
              <a:t>3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18435" name="Slide Number Placeholder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DED19086-1667-4B58-8A85-0400463DC0CE}" type="slidenum">
              <a:rPr lang="en-US" sz="2600" b="1">
                <a:solidFill>
                  <a:schemeClr val="bg1"/>
                </a:solidFill>
              </a:rPr>
              <a:pPr/>
              <a:t>3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1843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Objectives (continued)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Preview a calculation. </a:t>
            </a:r>
          </a:p>
          <a:p>
            <a:r>
              <a:rPr lang="en-US" dirty="0" smtClean="0"/>
              <a:t>Display formulas instead of results in a worksheet. </a:t>
            </a:r>
          </a:p>
          <a:p>
            <a:r>
              <a:rPr lang="en-US" dirty="0" smtClean="0"/>
              <a:t>Manually calculate formulas.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5A9ED91-E44E-43B6-83E5-9CBE21A193A1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20482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45E4295C-6A7A-4F8A-900C-5083E3DEE8A0}" type="slidenum">
              <a:rPr lang="en-US" sz="2600" b="1">
                <a:solidFill>
                  <a:schemeClr val="bg1"/>
                </a:solidFill>
              </a:rPr>
              <a:pPr/>
              <a:t>4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0483" name="Slide Number Placeholder 6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E210148C-BE59-462F-9197-79A8B0853633}" type="slidenum">
              <a:rPr lang="en-US" sz="2600" b="1">
                <a:solidFill>
                  <a:schemeClr val="bg1"/>
                </a:solidFill>
              </a:rPr>
              <a:pPr/>
              <a:t>4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048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Vocabulary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3810000" cy="3886200"/>
          </a:xfrm>
        </p:spPr>
        <p:txBody>
          <a:bodyPr/>
          <a:lstStyle/>
          <a:p>
            <a:r>
              <a:rPr lang="en-US" sz="2400" dirty="0" smtClean="0"/>
              <a:t>absolute cell reference</a:t>
            </a:r>
          </a:p>
          <a:p>
            <a:r>
              <a:rPr lang="en-US" sz="2400" dirty="0" smtClean="0"/>
              <a:t>f</a:t>
            </a:r>
            <a:r>
              <a:rPr lang="en-US" sz="2400" dirty="0" smtClean="0"/>
              <a:t>ormula</a:t>
            </a:r>
            <a:endParaRPr lang="en-US" sz="2400" dirty="0" smtClean="0"/>
          </a:p>
          <a:p>
            <a:r>
              <a:rPr lang="en-US" sz="2400" dirty="0" smtClean="0"/>
              <a:t>manual calculation</a:t>
            </a:r>
          </a:p>
          <a:p>
            <a:r>
              <a:rPr lang="en-US" sz="2400" dirty="0" smtClean="0"/>
              <a:t>mixed </a:t>
            </a:r>
            <a:r>
              <a:rPr lang="en-US" sz="2400" dirty="0" smtClean="0"/>
              <a:t>cell reference</a:t>
            </a:r>
          </a:p>
          <a:p>
            <a:r>
              <a:rPr lang="en-US" sz="2400" dirty="0" smtClean="0"/>
              <a:t>operand</a:t>
            </a:r>
            <a:endParaRPr lang="en-US" sz="2400" dirty="0" smtClean="0"/>
          </a:p>
        </p:txBody>
      </p:sp>
      <p:sp>
        <p:nvSpPr>
          <p:cNvPr id="2048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599" y="2362200"/>
            <a:ext cx="3730625" cy="3962400"/>
          </a:xfrm>
        </p:spPr>
        <p:txBody>
          <a:bodyPr/>
          <a:lstStyle/>
          <a:p>
            <a:r>
              <a:rPr lang="en-US" sz="2400" dirty="0" smtClean="0"/>
              <a:t>operator</a:t>
            </a:r>
          </a:p>
          <a:p>
            <a:r>
              <a:rPr lang="en-US" sz="2400" dirty="0" smtClean="0"/>
              <a:t>order of evaluation</a:t>
            </a:r>
          </a:p>
          <a:p>
            <a:r>
              <a:rPr lang="en-US" sz="2400" dirty="0" smtClean="0"/>
              <a:t>point-and-click method</a:t>
            </a:r>
          </a:p>
          <a:p>
            <a:r>
              <a:rPr lang="en-US" sz="2400" dirty="0" smtClean="0"/>
              <a:t>relative cell reference</a:t>
            </a:r>
          </a:p>
          <a:p>
            <a:r>
              <a:rPr lang="en-US" sz="2400" dirty="0" smtClean="0"/>
              <a:t>Sum button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3820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What Are Formulas?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693025" cy="3962400"/>
          </a:xfrm>
        </p:spPr>
        <p:txBody>
          <a:bodyPr/>
          <a:lstStyle/>
          <a:p>
            <a:r>
              <a:rPr lang="en-US" dirty="0" smtClean="0"/>
              <a:t>The equation used to calculate values based on numbers entered in cells is called a formula. </a:t>
            </a:r>
          </a:p>
          <a:p>
            <a:r>
              <a:rPr lang="en-US" dirty="0" smtClean="0"/>
              <a:t>Each </a:t>
            </a:r>
            <a:r>
              <a:rPr lang="en-US" b="1" dirty="0" smtClean="0"/>
              <a:t>formula</a:t>
            </a:r>
            <a:r>
              <a:rPr lang="en-US" dirty="0" smtClean="0"/>
              <a:t> begins with an equal sign (=).</a:t>
            </a:r>
          </a:p>
          <a:p>
            <a:r>
              <a:rPr lang="en-US" dirty="0" smtClean="0"/>
              <a:t>The results of the calculation appear in the cell in which the formula is entered.</a:t>
            </a:r>
          </a:p>
        </p:txBody>
      </p:sp>
      <p:sp>
        <p:nvSpPr>
          <p:cNvPr id="2150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98578E-FDB1-4372-AD30-2E5C40FDD34F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21506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5737C02A-06E1-45C7-BAA2-11B624447972}" type="slidenum">
              <a:rPr lang="en-US" sz="2600" b="1">
                <a:solidFill>
                  <a:schemeClr val="bg1"/>
                </a:solidFill>
              </a:rPr>
              <a:pPr/>
              <a:t>5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1507" name="Slide Number Placeholder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E8C6EF71-21AF-470D-9168-B659540BE69C}" type="slidenum">
              <a:rPr lang="en-US" sz="2600" b="1">
                <a:solidFill>
                  <a:schemeClr val="bg1"/>
                </a:solidFill>
              </a:rPr>
              <a:pPr/>
              <a:t>5</a:t>
            </a:fld>
            <a:endParaRPr lang="en-US" sz="2600" b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Formulas?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Formula and formula reset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352800"/>
            <a:ext cx="8001000" cy="168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3820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Entering a Formula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693025" cy="3962400"/>
          </a:xfrm>
        </p:spPr>
        <p:txBody>
          <a:bodyPr/>
          <a:lstStyle/>
          <a:p>
            <a:r>
              <a:rPr lang="en-US" sz="2400" dirty="0" smtClean="0"/>
              <a:t>Worksheet formulas consist of two </a:t>
            </a:r>
            <a:r>
              <a:rPr lang="en-US" sz="2400" dirty="0" smtClean="0"/>
              <a:t>components:</a:t>
            </a:r>
          </a:p>
          <a:p>
            <a:pPr lvl="1"/>
            <a:r>
              <a:rPr lang="en-US" sz="2000" dirty="0" smtClean="0"/>
              <a:t>o</a:t>
            </a:r>
            <a:r>
              <a:rPr lang="en-US" sz="2000" dirty="0" smtClean="0"/>
              <a:t>perands</a:t>
            </a:r>
          </a:p>
          <a:p>
            <a:pPr lvl="1"/>
            <a:r>
              <a:rPr lang="en-US" sz="2000" dirty="0" smtClean="0"/>
              <a:t>operators</a:t>
            </a:r>
            <a:endParaRPr lang="en-US" sz="2000" dirty="0" smtClean="0"/>
          </a:p>
          <a:p>
            <a:r>
              <a:rPr lang="en-US" sz="2400" dirty="0" smtClean="0"/>
              <a:t>An </a:t>
            </a:r>
            <a:r>
              <a:rPr lang="en-US" sz="2400" b="1" dirty="0" smtClean="0"/>
              <a:t>operand</a:t>
            </a:r>
            <a:r>
              <a:rPr lang="en-US" sz="2400" dirty="0" smtClean="0"/>
              <a:t> is a constant (text or number) or cell reference used in a formula. </a:t>
            </a:r>
          </a:p>
          <a:p>
            <a:r>
              <a:rPr lang="en-US" sz="2400" dirty="0" smtClean="0"/>
              <a:t>An</a:t>
            </a:r>
            <a:r>
              <a:rPr lang="en-US" sz="2400" b="1" dirty="0" smtClean="0"/>
              <a:t> operator </a:t>
            </a:r>
            <a:r>
              <a:rPr lang="en-US" sz="2400" dirty="0" smtClean="0"/>
              <a:t>is a symbol that indicates the type of calculation to perform on the operands, such as a plus sign (+) for addition.</a:t>
            </a:r>
          </a:p>
        </p:txBody>
      </p:sp>
      <p:sp>
        <p:nvSpPr>
          <p:cNvPr id="2150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98578E-FDB1-4372-AD30-2E5C40FDD34F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21506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5737C02A-06E1-45C7-BAA2-11B624447972}" type="slidenum">
              <a:rPr lang="en-US" sz="2600" b="1">
                <a:solidFill>
                  <a:schemeClr val="bg1"/>
                </a:solidFill>
              </a:rPr>
              <a:pPr/>
              <a:t>7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1507" name="Slide Number Placeholder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E8C6EF71-21AF-470D-9168-B659540BE69C}" type="slidenum">
              <a:rPr lang="en-US" sz="2600" b="1">
                <a:solidFill>
                  <a:schemeClr val="bg1"/>
                </a:solidFill>
              </a:rPr>
              <a:pPr/>
              <a:t>7</a:t>
            </a:fld>
            <a:endParaRPr lang="en-US" sz="2600" b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Entering a Formula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Mathematical operators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276600"/>
            <a:ext cx="7239000" cy="18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3820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Entering a Formula (continued)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924800" cy="3962400"/>
          </a:xfrm>
        </p:spPr>
        <p:txBody>
          <a:bodyPr>
            <a:noAutofit/>
          </a:bodyPr>
          <a:lstStyle/>
          <a:p>
            <a:r>
              <a:rPr lang="en-US" dirty="0" smtClean="0"/>
              <a:t>A formula with multiple operators is calculated using the </a:t>
            </a:r>
            <a:r>
              <a:rPr lang="en-US" b="1" dirty="0" smtClean="0"/>
              <a:t>order of evaluation</a:t>
            </a:r>
            <a:r>
              <a:rPr lang="en-US" dirty="0" smtClean="0"/>
              <a:t>. </a:t>
            </a:r>
            <a:endParaRPr lang="en-US" dirty="0" smtClean="0"/>
          </a:p>
          <a:p>
            <a:pPr lvl="1"/>
            <a:r>
              <a:rPr lang="en-US" dirty="0" smtClean="0"/>
              <a:t>Contents </a:t>
            </a:r>
            <a:r>
              <a:rPr lang="en-US" dirty="0" smtClean="0"/>
              <a:t>within parentheses (beginning with innermost) are evaluated first. </a:t>
            </a:r>
            <a:endParaRPr lang="en-US" dirty="0" smtClean="0"/>
          </a:p>
          <a:p>
            <a:pPr lvl="1"/>
            <a:r>
              <a:rPr lang="en-US" dirty="0" smtClean="0"/>
              <a:t>Mathematical </a:t>
            </a:r>
            <a:r>
              <a:rPr lang="en-US" dirty="0" smtClean="0"/>
              <a:t>operators are evaluated in a specific order. (Shown in table on next </a:t>
            </a:r>
            <a:r>
              <a:rPr lang="en-US" dirty="0" smtClean="0"/>
              <a:t>slide).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operators have the same order of evaluation, the equation is evaluated from left to right. </a:t>
            </a:r>
          </a:p>
        </p:txBody>
      </p:sp>
      <p:sp>
        <p:nvSpPr>
          <p:cNvPr id="2150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98578E-FDB1-4372-AD30-2E5C40FDD34F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21506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5737C02A-06E1-45C7-BAA2-11B624447972}" type="slidenum">
              <a:rPr lang="en-US" sz="2600" b="1">
                <a:solidFill>
                  <a:schemeClr val="bg1"/>
                </a:solidFill>
              </a:rPr>
              <a:pPr/>
              <a:t>9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1507" name="Slide Number Placeholder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E8C6EF71-21AF-470D-9168-B659540BE69C}" type="slidenum">
              <a:rPr lang="en-US" sz="2600" b="1">
                <a:solidFill>
                  <a:schemeClr val="bg1"/>
                </a:solidFill>
              </a:rPr>
              <a:pPr/>
              <a:t>9</a:t>
            </a:fld>
            <a:endParaRPr lang="en-US" sz="2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Pasewark Office 2010 Intro">
      <a:dk1>
        <a:srgbClr val="003366"/>
      </a:dk1>
      <a:lt1>
        <a:srgbClr val="FFFFFF"/>
      </a:lt1>
      <a:dk2>
        <a:srgbClr val="006060"/>
      </a:dk2>
      <a:lt2>
        <a:srgbClr val="666699"/>
      </a:lt2>
      <a:accent1>
        <a:srgbClr val="006060"/>
      </a:accent1>
      <a:accent2>
        <a:srgbClr val="339933"/>
      </a:accent2>
      <a:accent3>
        <a:srgbClr val="FFFFFF"/>
      </a:accent3>
      <a:accent4>
        <a:srgbClr val="009900"/>
      </a:accent4>
      <a:accent5>
        <a:srgbClr val="AACACA"/>
      </a:accent5>
      <a:accent6>
        <a:srgbClr val="009900"/>
      </a:accent6>
      <a:hlink>
        <a:srgbClr val="2B92FF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9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009999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ACACA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0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009999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ACACA"/>
        </a:accent5>
        <a:accent6>
          <a:srgbClr val="8AB98A"/>
        </a:accent6>
        <a:hlink>
          <a:srgbClr val="00CC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0099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008A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2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0099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008A8A"/>
        </a:accent6>
        <a:hlink>
          <a:srgbClr val="00CC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sewark Office 2010 Intro">
    <a:dk1>
      <a:srgbClr val="003366"/>
    </a:dk1>
    <a:lt1>
      <a:srgbClr val="FFFFFF"/>
    </a:lt1>
    <a:dk2>
      <a:srgbClr val="006060"/>
    </a:dk2>
    <a:lt2>
      <a:srgbClr val="666699"/>
    </a:lt2>
    <a:accent1>
      <a:srgbClr val="006060"/>
    </a:accent1>
    <a:accent2>
      <a:srgbClr val="339933"/>
    </a:accent2>
    <a:accent3>
      <a:srgbClr val="FFFFFF"/>
    </a:accent3>
    <a:accent4>
      <a:srgbClr val="009900"/>
    </a:accent4>
    <a:accent5>
      <a:srgbClr val="AACACA"/>
    </a:accent5>
    <a:accent6>
      <a:srgbClr val="009900"/>
    </a:accent6>
    <a:hlink>
      <a:srgbClr val="2B92FF"/>
    </a:hlink>
    <a:folHlink>
      <a:srgbClr val="CC99FF"/>
    </a:folHlink>
  </a:clrScheme>
</a:themeOverride>
</file>

<file path=ppt/theme/themeOverride2.xml><?xml version="1.0" encoding="utf-8"?>
<a:themeOverride xmlns:a="http://schemas.openxmlformats.org/drawingml/2006/main">
  <a:clrScheme name="Pasewark Office 2010 Intro">
    <a:dk1>
      <a:srgbClr val="003366"/>
    </a:dk1>
    <a:lt1>
      <a:srgbClr val="FFFFFF"/>
    </a:lt1>
    <a:dk2>
      <a:srgbClr val="006060"/>
    </a:dk2>
    <a:lt2>
      <a:srgbClr val="666699"/>
    </a:lt2>
    <a:accent1>
      <a:srgbClr val="006060"/>
    </a:accent1>
    <a:accent2>
      <a:srgbClr val="339933"/>
    </a:accent2>
    <a:accent3>
      <a:srgbClr val="FFFFFF"/>
    </a:accent3>
    <a:accent4>
      <a:srgbClr val="009900"/>
    </a:accent4>
    <a:accent5>
      <a:srgbClr val="AACACA"/>
    </a:accent5>
    <a:accent6>
      <a:srgbClr val="009900"/>
    </a:accent6>
    <a:hlink>
      <a:srgbClr val="2B92FF"/>
    </a:hlink>
    <a:folHlink>
      <a:srgbClr val="CC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6718</TotalTime>
  <Words>889</Words>
  <Application>Microsoft Office PowerPoint</Application>
  <PresentationFormat>On-screen Show (4:3)</PresentationFormat>
  <Paragraphs>132</Paragraphs>
  <Slides>21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Capsules</vt:lpstr>
      <vt:lpstr>Excel Lesson 4 Entering Worksheet Formulas</vt:lpstr>
      <vt:lpstr>Objectives</vt:lpstr>
      <vt:lpstr>Objectives (continued)</vt:lpstr>
      <vt:lpstr>Vocabulary</vt:lpstr>
      <vt:lpstr>What Are Formulas?</vt:lpstr>
      <vt:lpstr>What Are Formulas? (continued)</vt:lpstr>
      <vt:lpstr>Entering a Formula</vt:lpstr>
      <vt:lpstr>Entering a Formula (continued)</vt:lpstr>
      <vt:lpstr>Entering a Formula (continued)</vt:lpstr>
      <vt:lpstr>Entering a Formula (continued)</vt:lpstr>
      <vt:lpstr>Editing Formulas</vt:lpstr>
      <vt:lpstr>Editing Formulas (continued)</vt:lpstr>
      <vt:lpstr>Comparing Relative, Absolute, and Mixed Cell References</vt:lpstr>
      <vt:lpstr>Comparing Relative, Absolute, and Mixed Cell References (continued)</vt:lpstr>
      <vt:lpstr>Creating Formulas Quickly</vt:lpstr>
      <vt:lpstr>Previewing Calculations</vt:lpstr>
      <vt:lpstr>Previewing Calculations (continued)</vt:lpstr>
      <vt:lpstr>Showing Formulas in the Worksheet</vt:lpstr>
      <vt:lpstr>Calculating Formulas Manually</vt:lpstr>
      <vt:lpstr>Summary</vt:lpstr>
      <vt:lpstr>Summary (continued)</vt:lpstr>
    </vt:vector>
  </TitlesOfParts>
  <Company>Course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Lesson 4 Entering Worksheet Formulas</dc:title>
  <dc:creator/>
  <cp:lastModifiedBy>Amanda Lyons</cp:lastModifiedBy>
  <cp:revision>228</cp:revision>
  <dcterms:created xsi:type="dcterms:W3CDTF">2001-06-11T01:47:29Z</dcterms:created>
  <dcterms:modified xsi:type="dcterms:W3CDTF">2010-08-05T15:24:18Z</dcterms:modified>
</cp:coreProperties>
</file>